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3" r:id="rId2"/>
    <p:sldId id="309" r:id="rId3"/>
    <p:sldId id="303" r:id="rId4"/>
    <p:sldId id="284" r:id="rId5"/>
    <p:sldId id="285" r:id="rId6"/>
    <p:sldId id="286" r:id="rId7"/>
    <p:sldId id="287" r:id="rId8"/>
    <p:sldId id="288" r:id="rId9"/>
    <p:sldId id="289" r:id="rId10"/>
    <p:sldId id="290" r:id="rId11"/>
    <p:sldId id="291" r:id="rId12"/>
    <p:sldId id="292" r:id="rId13"/>
    <p:sldId id="293" r:id="rId14"/>
    <p:sldId id="311" r:id="rId15"/>
    <p:sldId id="313" r:id="rId16"/>
    <p:sldId id="294" r:id="rId17"/>
    <p:sldId id="308" r:id="rId18"/>
    <p:sldId id="305"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yberbullying" id="{CE22E2BA-629A-4639-93C3-87C7BA32E308}">
          <p14:sldIdLst>
            <p14:sldId id="283"/>
            <p14:sldId id="309"/>
            <p14:sldId id="303"/>
            <p14:sldId id="284"/>
            <p14:sldId id="285"/>
            <p14:sldId id="286"/>
            <p14:sldId id="287"/>
            <p14:sldId id="288"/>
            <p14:sldId id="289"/>
            <p14:sldId id="290"/>
            <p14:sldId id="291"/>
            <p14:sldId id="292"/>
          </p14:sldIdLst>
        </p14:section>
        <p14:section name="Conclusion" id="{C05537B2-CAC7-4F6D-87BF-6D2DE09D4D8F}">
          <p14:sldIdLst>
            <p14:sldId id="293"/>
            <p14:sldId id="311"/>
            <p14:sldId id="313"/>
            <p14:sldId id="294"/>
            <p14:sldId id="308"/>
            <p14:sldId id="30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6517" autoAdjust="0"/>
  </p:normalViewPr>
  <p:slideViewPr>
    <p:cSldViewPr>
      <p:cViewPr varScale="1">
        <p:scale>
          <a:sx n="82" d="100"/>
          <a:sy n="82" d="100"/>
        </p:scale>
        <p:origin x="390" y="84"/>
      </p:cViewPr>
      <p:guideLst>
        <p:guide orient="horz" pos="1620"/>
        <p:guide pos="2880"/>
      </p:guideLst>
    </p:cSldViewPr>
  </p:slideViewPr>
  <p:notesTextViewPr>
    <p:cViewPr>
      <p:scale>
        <a:sx n="1" d="1"/>
        <a:sy n="1" d="1"/>
      </p:scale>
      <p:origin x="0" y="0"/>
    </p:cViewPr>
  </p:notesTextViewPr>
  <p:sorterViewPr>
    <p:cViewPr>
      <p:scale>
        <a:sx n="80" d="100"/>
        <a:sy n="80" d="100"/>
      </p:scale>
      <p:origin x="0" y="2490"/>
    </p:cViewPr>
  </p:sorterViewPr>
  <p:notesViewPr>
    <p:cSldViewPr>
      <p:cViewPr varScale="1">
        <p:scale>
          <a:sx n="67" d="100"/>
          <a:sy n="67" d="100"/>
        </p:scale>
        <p:origin x="-32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6FFADD-1698-4AA4-B618-06BBC6B2FEA4}" type="datetimeFigureOut">
              <a:rPr lang="en-US" smtClean="0"/>
              <a:pPr/>
              <a:t>9/24/2020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C1923F-20C3-4CAC-BD60-AEC561899EFB}" type="slidenum">
              <a:rPr lang="en-US" smtClean="0"/>
              <a:pPr/>
              <a:t>‹#›</a:t>
            </a:fld>
            <a:endParaRPr lang="en-US"/>
          </a:p>
        </p:txBody>
      </p:sp>
    </p:spTree>
    <p:extLst>
      <p:ext uri="{BB962C8B-B14F-4D97-AF65-F5344CB8AC3E}">
        <p14:creationId xmlns:p14="http://schemas.microsoft.com/office/powerpoint/2010/main" val="174867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many of you have heard about cyberbullying? What do you know about it?</a:t>
            </a:r>
          </a:p>
          <a:p>
            <a:endParaRPr lang="en-US" dirty="0"/>
          </a:p>
          <a:p>
            <a:r>
              <a:rPr lang="en-US" b="1" dirty="0"/>
              <a:t>(Pause for audience response.)</a:t>
            </a:r>
          </a:p>
          <a:p>
            <a:endParaRPr lang="en-US" dirty="0"/>
          </a:p>
          <a:p>
            <a:r>
              <a:rPr lang="en-US" dirty="0"/>
              <a:t>Cyberbullying is exactly what it sounds like</a:t>
            </a:r>
            <a:r>
              <a:rPr lang="en-US" baseline="0" dirty="0"/>
              <a:t> - </a:t>
            </a:r>
            <a:r>
              <a:rPr lang="en-US" dirty="0"/>
              <a:t>bullying through technology like cell phones, social media sites and online games.</a:t>
            </a:r>
            <a:r>
              <a:rPr lang="en-US" baseline="0" dirty="0"/>
              <a:t> Research tells us that:</a:t>
            </a:r>
          </a:p>
          <a:p>
            <a:pPr marL="171450" indent="-171450">
              <a:buFont typeface="Arial" pitchFamily="34" charset="0"/>
              <a:buChar char="•"/>
            </a:pPr>
            <a:r>
              <a:rPr lang="en-US" baseline="0" dirty="0"/>
              <a:t>About 32% of online teens ages 12-17 have been cyberbullied.</a:t>
            </a:r>
            <a:r>
              <a:rPr lang="en-US" baseline="30000" dirty="0"/>
              <a:t> 14</a:t>
            </a:r>
          </a:p>
          <a:p>
            <a:pPr marL="171450" indent="-171450">
              <a:buFont typeface="Arial" pitchFamily="34" charset="0"/>
              <a:buChar char="•"/>
            </a:pPr>
            <a:r>
              <a:rPr lang="en-US" baseline="0" dirty="0"/>
              <a:t>Girls are more likely to be targeted.</a:t>
            </a:r>
            <a:r>
              <a:rPr lang="en-US" baseline="30000" dirty="0"/>
              <a:t>15</a:t>
            </a:r>
          </a:p>
          <a:p>
            <a:pPr marL="171450" indent="-171450">
              <a:buFont typeface="Arial" pitchFamily="34" charset="0"/>
              <a:buChar char="•"/>
            </a:pPr>
            <a:r>
              <a:rPr lang="en-US" baseline="0" dirty="0"/>
              <a:t>Youth who identify as gay, lesbian, bisexual or questioning are more likely to be involved, both as a victim and a bully.</a:t>
            </a:r>
            <a:r>
              <a:rPr lang="en-US" baseline="30000" dirty="0"/>
              <a:t>16</a:t>
            </a:r>
          </a:p>
        </p:txBody>
      </p:sp>
      <p:sp>
        <p:nvSpPr>
          <p:cNvPr id="4" name="Slide Number Placeholder 3"/>
          <p:cNvSpPr>
            <a:spLocks noGrp="1"/>
          </p:cNvSpPr>
          <p:nvPr>
            <p:ph type="sldNum" sz="quarter" idx="10"/>
          </p:nvPr>
        </p:nvSpPr>
        <p:spPr/>
        <p:txBody>
          <a:bodyPr/>
          <a:lstStyle/>
          <a:p>
            <a:fld id="{B1C1923F-20C3-4CAC-BD60-AEC561899EFB}" type="slidenum">
              <a:rPr lang="en-US" smtClean="0"/>
              <a:pPr/>
              <a:t>1</a:t>
            </a:fld>
            <a:endParaRPr lang="en-US"/>
          </a:p>
        </p:txBody>
      </p:sp>
    </p:spTree>
    <p:extLst>
      <p:ext uri="{BB962C8B-B14F-4D97-AF65-F5344CB8AC3E}">
        <p14:creationId xmlns:p14="http://schemas.microsoft.com/office/powerpoint/2010/main" val="127986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dirty="0"/>
              <a:t>Most kids are not bullies or victims; they are bystanders. They are afraid to speak up about cyberbullying because they’re afraid of being targeted next or being called a tattletale. However, information from bystanders is critical if teachers and other trusted adults are to take action.</a:t>
            </a:r>
          </a:p>
          <a:p>
            <a:pPr eaLnBrk="1" hangingPunct="1">
              <a:spcBef>
                <a:spcPct val="0"/>
              </a:spcBef>
            </a:pPr>
            <a:endParaRPr lang="en-US" dirty="0"/>
          </a:p>
          <a:p>
            <a:pPr eaLnBrk="1" hangingPunct="1">
              <a:spcBef>
                <a:spcPct val="0"/>
              </a:spcBef>
            </a:pPr>
            <a:r>
              <a:rPr lang="en-US" dirty="0"/>
              <a:t>Talk</a:t>
            </a:r>
            <a:r>
              <a:rPr lang="en-US" baseline="0" dirty="0"/>
              <a:t> to your child about not being a bystander. You can do this by:</a:t>
            </a:r>
          </a:p>
          <a:p>
            <a:pPr marL="171450" indent="-171450" eaLnBrk="1" hangingPunct="1">
              <a:spcBef>
                <a:spcPct val="0"/>
              </a:spcBef>
              <a:buFont typeface="Arial" pitchFamily="34" charset="0"/>
              <a:buChar char="•"/>
            </a:pPr>
            <a:r>
              <a:rPr lang="en-US" baseline="0" dirty="0"/>
              <a:t>Establishing expectations for reporting - Make sure they understand that you expect them to speak up when they see cyberbullying happen because silence only lets it continue.</a:t>
            </a:r>
          </a:p>
          <a:p>
            <a:pPr marL="171450" indent="-171450" eaLnBrk="1" hangingPunct="1">
              <a:spcBef>
                <a:spcPct val="0"/>
              </a:spcBef>
              <a:buFont typeface="Arial" pitchFamily="34" charset="0"/>
              <a:buChar char="•"/>
            </a:pPr>
            <a:r>
              <a:rPr lang="en-US" dirty="0"/>
              <a:t>Encouraging</a:t>
            </a:r>
            <a:r>
              <a:rPr lang="en-US" baseline="0" dirty="0"/>
              <a:t> them to stand up for the victim when they feel it’s safe to do so - That might mean being a good friend to the victim, telling the bully to stop or refusing to join in the cyberbullying. They can also show support to the victim in private.</a:t>
            </a:r>
          </a:p>
          <a:p>
            <a:pPr marL="171450" indent="-171450" eaLnBrk="1" hangingPunct="1">
              <a:spcBef>
                <a:spcPct val="0"/>
              </a:spcBef>
              <a:buFont typeface="Arial" pitchFamily="34" charset="0"/>
              <a:buChar char="•"/>
            </a:pPr>
            <a:r>
              <a:rPr lang="en-US" baseline="0" dirty="0"/>
              <a:t>Helping them report the cyberbullying to a website where the cyberbullying is taking place or to a trusted adult at school - Bystanders will feel better about reporting if they are reassured they’re doing the right thing, so help them see it through.</a:t>
            </a:r>
            <a:endParaRPr lang="en-US" dirty="0"/>
          </a:p>
        </p:txBody>
      </p:sp>
      <p:sp>
        <p:nvSpPr>
          <p:cNvPr id="4" name="Slide Number Placeholder 3"/>
          <p:cNvSpPr>
            <a:spLocks noGrp="1"/>
          </p:cNvSpPr>
          <p:nvPr>
            <p:ph type="sldNum" sz="quarter" idx="10"/>
          </p:nvPr>
        </p:nvSpPr>
        <p:spPr/>
        <p:txBody>
          <a:bodyPr/>
          <a:lstStyle/>
          <a:p>
            <a:fld id="{B1C1923F-20C3-4CAC-BD60-AEC561899EFB}" type="slidenum">
              <a:rPr lang="en-US" smtClean="0"/>
              <a:pPr/>
              <a:t>12</a:t>
            </a:fld>
            <a:endParaRPr lang="en-US"/>
          </a:p>
        </p:txBody>
      </p:sp>
    </p:spTree>
    <p:extLst>
      <p:ext uri="{BB962C8B-B14F-4D97-AF65-F5344CB8AC3E}">
        <p14:creationId xmlns:p14="http://schemas.microsoft.com/office/powerpoint/2010/main" val="186128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You’ve now heard several</a:t>
            </a:r>
            <a:r>
              <a:rPr lang="en-US" baseline="0" dirty="0"/>
              <a:t> strategies to help you deal with online predators, revealing too much personal information, posting inappropriate images and cyberbullying. Most of those suggestions have been based on communicating with your children, but I also want to talk about technological solutions. </a:t>
            </a:r>
          </a:p>
          <a:p>
            <a:endParaRPr lang="en-US" baseline="0" dirty="0"/>
          </a:p>
          <a:p>
            <a:r>
              <a:rPr lang="en-US" baseline="0" dirty="0"/>
              <a:t>Here are some options you may want to look into:</a:t>
            </a:r>
          </a:p>
          <a:p>
            <a:pPr marL="171450" indent="-171450">
              <a:buFont typeface="Arial" pitchFamily="34" charset="0"/>
              <a:buChar char="•"/>
            </a:pPr>
            <a:r>
              <a:rPr lang="en-US" dirty="0"/>
              <a:t>Filtering and monitoring software</a:t>
            </a:r>
            <a:r>
              <a:rPr lang="en-US" baseline="0" dirty="0"/>
              <a:t> - </a:t>
            </a:r>
            <a:r>
              <a:rPr lang="en-US" dirty="0"/>
              <a:t>These</a:t>
            </a:r>
            <a:r>
              <a:rPr lang="en-US" baseline="0" dirty="0"/>
              <a:t> </a:t>
            </a:r>
            <a:r>
              <a:rPr lang="en-US" dirty="0"/>
              <a:t>can help protect your children</a:t>
            </a:r>
            <a:r>
              <a:rPr lang="en-US" baseline="0" dirty="0"/>
              <a:t> from seeing sexually explicit content online and even notify you if they’re receiving inappropriate messages. NetSmartz does not endorse any particular kind of software, but you can go to www.getnetwise.org to search for the software that best fits your needs.</a:t>
            </a:r>
          </a:p>
          <a:p>
            <a:pPr marL="171450" indent="-171450">
              <a:buFont typeface="Arial" pitchFamily="34" charset="0"/>
              <a:buChar char="•"/>
            </a:pPr>
            <a:r>
              <a:rPr lang="en-US" baseline="0" dirty="0"/>
              <a:t>Consult your cell phone provider - They may offer monitoring options for your child’s cell phone.</a:t>
            </a:r>
          </a:p>
          <a:p>
            <a:pPr marL="171450" indent="-171450">
              <a:buFont typeface="Arial" pitchFamily="34" charset="0"/>
              <a:buChar char="•"/>
            </a:pPr>
            <a:r>
              <a:rPr lang="en-US" baseline="0" dirty="0"/>
              <a:t>Research options for mobile devices – Laptops, tablets, handheld games and MP3 players may have built-in monitoring options or software for purchase.</a:t>
            </a:r>
          </a:p>
          <a:p>
            <a:pPr marL="171450" indent="-171450">
              <a:buFont typeface="Arial" pitchFamily="34" charset="0"/>
              <a:buChar char="•"/>
            </a:pPr>
            <a:r>
              <a:rPr lang="en-US" baseline="0" dirty="0"/>
              <a:t>Look at the individual apps they’re using - Many apps have the option to turn off chat features or limit who can see what your child posts within the app.</a:t>
            </a:r>
          </a:p>
          <a:p>
            <a:pPr marL="171450" indent="-171450">
              <a:buFont typeface="Arial" pitchFamily="34" charset="0"/>
              <a:buChar char="•"/>
            </a:pPr>
            <a:r>
              <a:rPr lang="en-US" baseline="0" dirty="0"/>
              <a:t>Explore built-in security features for programs and websites - These often have their own privacy or filtering services. For example, Google has a free </a:t>
            </a:r>
            <a:r>
              <a:rPr lang="en-US" baseline="0" dirty="0" err="1"/>
              <a:t>SafeSearch</a:t>
            </a:r>
            <a:r>
              <a:rPr lang="en-US" baseline="0" dirty="0"/>
              <a:t> option.</a:t>
            </a:r>
          </a:p>
          <a:p>
            <a:pPr marL="0" indent="0">
              <a:buFont typeface="Arial" pitchFamily="34" charset="0"/>
              <a:buNone/>
            </a:pPr>
            <a:endParaRPr lang="en-US" baseline="0" dirty="0"/>
          </a:p>
          <a:p>
            <a:pPr marL="171450" indent="-171450">
              <a:buFont typeface="Arial" pitchFamily="34" charset="0"/>
              <a:buChar char="•"/>
            </a:pPr>
            <a:endParaRPr lang="en-US" baseline="0"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C1923F-20C3-4CAC-BD60-AEC561899EFB}" type="slidenum">
              <a:rPr lang="en-US" smtClean="0"/>
              <a:pPr/>
              <a:t>13</a:t>
            </a:fld>
            <a:endParaRPr lang="en-US"/>
          </a:p>
        </p:txBody>
      </p:sp>
    </p:spTree>
    <p:extLst>
      <p:ext uri="{BB962C8B-B14F-4D97-AF65-F5344CB8AC3E}">
        <p14:creationId xmlns:p14="http://schemas.microsoft.com/office/powerpoint/2010/main" val="63532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dirty="0"/>
              <a:t>But remember, the most important thing is to communicate with your children about what</a:t>
            </a:r>
            <a:r>
              <a:rPr lang="en-US" baseline="0" dirty="0"/>
              <a:t> they’re doing </a:t>
            </a:r>
            <a:r>
              <a:rPr lang="en-US" dirty="0"/>
              <a:t>online. Start the conversation by asking about their interests.</a:t>
            </a:r>
            <a:r>
              <a:rPr lang="en-US" baseline="0" dirty="0"/>
              <a:t> </a:t>
            </a:r>
          </a:p>
          <a:p>
            <a:pPr eaLnBrk="1" hangingPunct="1">
              <a:spcBef>
                <a:spcPct val="0"/>
              </a:spcBef>
            </a:pPr>
            <a:endParaRPr lang="en-US" baseline="0" dirty="0"/>
          </a:p>
          <a:p>
            <a:pPr eaLnBrk="1" hangingPunct="1">
              <a:spcBef>
                <a:spcPct val="0"/>
              </a:spcBef>
            </a:pPr>
            <a:r>
              <a:rPr lang="en-US" baseline="0" dirty="0"/>
              <a:t>A</a:t>
            </a:r>
            <a:r>
              <a:rPr lang="en-US" dirty="0"/>
              <a:t>sk them questions like:</a:t>
            </a:r>
          </a:p>
          <a:p>
            <a:pPr eaLnBrk="1" hangingPunct="1">
              <a:spcBef>
                <a:spcPct val="0"/>
              </a:spcBef>
              <a:buFontTx/>
              <a:buChar char="•"/>
            </a:pPr>
            <a:r>
              <a:rPr lang="en-US" dirty="0"/>
              <a:t> What’s your favorite app?</a:t>
            </a:r>
          </a:p>
          <a:p>
            <a:pPr eaLnBrk="1" hangingPunct="1">
              <a:spcBef>
                <a:spcPct val="0"/>
              </a:spcBef>
              <a:buFontTx/>
              <a:buChar char="•"/>
            </a:pPr>
            <a:r>
              <a:rPr lang="en-US" dirty="0"/>
              <a:t> Who do</a:t>
            </a:r>
            <a:r>
              <a:rPr lang="en-US" baseline="0" dirty="0"/>
              <a:t> you talk to when you play games?</a:t>
            </a:r>
            <a:endParaRPr lang="en-US" dirty="0"/>
          </a:p>
          <a:p>
            <a:pPr eaLnBrk="1" hangingPunct="1">
              <a:spcBef>
                <a:spcPct val="0"/>
              </a:spcBef>
              <a:buFontTx/>
              <a:buChar char="•"/>
            </a:pPr>
            <a:r>
              <a:rPr lang="en-US" dirty="0"/>
              <a:t> What</a:t>
            </a:r>
            <a:r>
              <a:rPr lang="en-US" baseline="0" dirty="0"/>
              <a:t> kinds of pictures do you like to post?</a:t>
            </a:r>
            <a:endParaRPr lang="en-US" dirty="0"/>
          </a:p>
          <a:p>
            <a:pPr eaLnBrk="1" hangingPunct="1">
              <a:spcBef>
                <a:spcPct val="0"/>
              </a:spcBef>
            </a:pPr>
            <a:endParaRPr lang="en-US" dirty="0"/>
          </a:p>
          <a:p>
            <a:pPr eaLnBrk="1" hangingPunct="1">
              <a:spcBef>
                <a:spcPct val="0"/>
              </a:spcBef>
            </a:pPr>
            <a:r>
              <a:rPr lang="en-US" dirty="0"/>
              <a:t>Discuss these things with them</a:t>
            </a:r>
            <a:r>
              <a:rPr lang="en-US" baseline="0" dirty="0"/>
              <a:t> regularly so they know </a:t>
            </a:r>
            <a:r>
              <a:rPr lang="en-US" dirty="0"/>
              <a:t>you’re available and have an open</a:t>
            </a:r>
            <a:r>
              <a:rPr lang="en-US" baseline="0" dirty="0"/>
              <a:t> mind. Kids need to know that you won’t freak out and pull the plug if something happens online. You may not be able to protect them from everything, but you </a:t>
            </a:r>
            <a:r>
              <a:rPr lang="en-US" b="1" baseline="0" dirty="0"/>
              <a:t>can</a:t>
            </a:r>
            <a:r>
              <a:rPr lang="en-US" baseline="0" dirty="0"/>
              <a:t> teach them how to make responsible choices when they encounter a problem.</a:t>
            </a:r>
            <a:endParaRPr lang="en-US" dirty="0"/>
          </a:p>
        </p:txBody>
      </p:sp>
      <p:sp>
        <p:nvSpPr>
          <p:cNvPr id="4" name="Slide Number Placeholder 3"/>
          <p:cNvSpPr>
            <a:spLocks noGrp="1"/>
          </p:cNvSpPr>
          <p:nvPr>
            <p:ph type="sldNum" sz="quarter" idx="10"/>
          </p:nvPr>
        </p:nvSpPr>
        <p:spPr/>
        <p:txBody>
          <a:bodyPr/>
          <a:lstStyle/>
          <a:p>
            <a:fld id="{B1C1923F-20C3-4CAC-BD60-AEC561899EFB}" type="slidenum">
              <a:rPr lang="en-US" smtClean="0"/>
              <a:pPr/>
              <a:t>16</a:t>
            </a:fld>
            <a:endParaRPr lang="en-US"/>
          </a:p>
        </p:txBody>
      </p:sp>
    </p:spTree>
    <p:extLst>
      <p:ext uri="{BB962C8B-B14F-4D97-AF65-F5344CB8AC3E}">
        <p14:creationId xmlns:p14="http://schemas.microsoft.com/office/powerpoint/2010/main" val="71851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 examples of cyberbullying</a:t>
            </a:r>
            <a:r>
              <a:rPr lang="en-US" baseline="0" dirty="0"/>
              <a:t> include:</a:t>
            </a:r>
          </a:p>
          <a:p>
            <a:pPr marL="171450" indent="-171450">
              <a:buFont typeface="Arial" pitchFamily="34" charset="0"/>
              <a:buChar char="•"/>
            </a:pPr>
            <a:r>
              <a:rPr lang="en-US" dirty="0"/>
              <a:t>Sending</a:t>
            </a:r>
            <a:r>
              <a:rPr lang="en-US" baseline="0" dirty="0"/>
              <a:t> someone m</a:t>
            </a:r>
            <a:r>
              <a:rPr lang="en-US" dirty="0"/>
              <a:t>ean texts.</a:t>
            </a:r>
          </a:p>
          <a:p>
            <a:pPr marL="171450" indent="-171450">
              <a:buFont typeface="Arial" pitchFamily="34" charset="0"/>
              <a:buChar char="•"/>
            </a:pPr>
            <a:r>
              <a:rPr lang="en-US" dirty="0" err="1"/>
              <a:t>Photoshopping</a:t>
            </a:r>
            <a:r>
              <a:rPr lang="en-US" dirty="0"/>
              <a:t> or altering a picture to embarrass</a:t>
            </a:r>
            <a:r>
              <a:rPr lang="en-US" baseline="0" dirty="0"/>
              <a:t> someone.</a:t>
            </a:r>
            <a:endParaRPr lang="en-US" dirty="0"/>
          </a:p>
          <a:p>
            <a:pPr marL="171450" indent="-171450">
              <a:buFont typeface="Arial" pitchFamily="34" charset="0"/>
              <a:buChar char="•"/>
            </a:pPr>
            <a:r>
              <a:rPr lang="en-US" dirty="0"/>
              <a:t>Creating</a:t>
            </a:r>
            <a:r>
              <a:rPr lang="en-US" baseline="0" dirty="0"/>
              <a:t> a f</a:t>
            </a:r>
            <a:r>
              <a:rPr lang="en-US" dirty="0"/>
              <a:t>ake profile</a:t>
            </a:r>
            <a:r>
              <a:rPr lang="en-US" baseline="0" dirty="0"/>
              <a:t> to post defamatory information or images.</a:t>
            </a:r>
            <a:endParaRPr lang="en-US" dirty="0"/>
          </a:p>
          <a:p>
            <a:pPr marL="171450" indent="-171450">
              <a:buFont typeface="Arial" pitchFamily="34" charset="0"/>
              <a:buChar char="•"/>
            </a:pPr>
            <a:r>
              <a:rPr lang="en-US" dirty="0"/>
              <a:t>Posting</a:t>
            </a:r>
            <a:r>
              <a:rPr lang="en-US" baseline="0" dirty="0"/>
              <a:t> f</a:t>
            </a:r>
            <a:r>
              <a:rPr lang="en-US" dirty="0"/>
              <a:t>ight videos online to embarrass</a:t>
            </a:r>
            <a:r>
              <a:rPr lang="en-US" baseline="0" dirty="0"/>
              <a:t> the person who lost.</a:t>
            </a:r>
            <a:endParaRPr lang="en-US" dirty="0"/>
          </a:p>
          <a:p>
            <a:pPr marL="171450" indent="-171450">
              <a:buFont typeface="Arial" pitchFamily="34" charset="0"/>
              <a:buChar char="•"/>
            </a:pPr>
            <a:r>
              <a:rPr lang="en-US" dirty="0"/>
              <a:t>Spreading</a:t>
            </a:r>
            <a:r>
              <a:rPr lang="en-US" baseline="0" dirty="0"/>
              <a:t> r</a:t>
            </a:r>
            <a:r>
              <a:rPr lang="en-US" dirty="0"/>
              <a:t>umors and gossip online.</a:t>
            </a:r>
          </a:p>
          <a:p>
            <a:pPr marL="171450" indent="-171450">
              <a:buFont typeface="Arial" pitchFamily="34" charset="0"/>
              <a:buChar char="•"/>
            </a:pPr>
            <a:r>
              <a:rPr lang="en-US" dirty="0"/>
              <a:t>Posting an embarrassing picture of someone with intent to embarrass.</a:t>
            </a:r>
          </a:p>
          <a:p>
            <a:pPr marL="171450" indent="-171450">
              <a:buFont typeface="Arial" pitchFamily="34" charset="0"/>
              <a:buChar char="•"/>
            </a:pPr>
            <a:r>
              <a:rPr lang="en-US" dirty="0"/>
              <a:t>Sending</a:t>
            </a:r>
            <a:r>
              <a:rPr lang="en-US" baseline="0" dirty="0"/>
              <a:t> t</a:t>
            </a:r>
            <a:r>
              <a:rPr lang="en-US" dirty="0"/>
              <a:t>hreatening or harassing comments.</a:t>
            </a:r>
          </a:p>
          <a:p>
            <a:pPr marL="0" indent="0">
              <a:buFont typeface="Arial" pitchFamily="34" charset="0"/>
              <a:buNone/>
            </a:pPr>
            <a:endParaRPr lang="en-US" dirty="0"/>
          </a:p>
          <a:p>
            <a:pPr marL="0" indent="0">
              <a:buFont typeface="Arial" pitchFamily="34" charset="0"/>
              <a:buNone/>
            </a:pPr>
            <a:r>
              <a:rPr lang="en-US" dirty="0"/>
              <a:t>Even young children</a:t>
            </a:r>
            <a:r>
              <a:rPr lang="en-US" baseline="0" dirty="0"/>
              <a:t> who don’t use social media or cell phones can experience some form of cyberbullying while playing online games or playing in a virtual world. For example, they might be: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Exposed to inappropriate language while chatting.</a:t>
            </a:r>
            <a:endParaRPr lang="en-US" dirty="0"/>
          </a:p>
          <a:p>
            <a:pPr marL="171450" indent="-171450">
              <a:buFont typeface="Arial" pitchFamily="34" charset="0"/>
              <a:buChar char="•"/>
            </a:pPr>
            <a:r>
              <a:rPr lang="en-US" baseline="0" dirty="0"/>
              <a:t>Taunted by other players.</a:t>
            </a:r>
          </a:p>
          <a:p>
            <a:pPr marL="171450" indent="-171450">
              <a:buFont typeface="Arial" pitchFamily="34" charset="0"/>
              <a:buChar char="•"/>
            </a:pPr>
            <a:r>
              <a:rPr lang="en-US" baseline="0" dirty="0"/>
              <a:t>Targeted by more experienced players.</a:t>
            </a:r>
          </a:p>
        </p:txBody>
      </p:sp>
      <p:sp>
        <p:nvSpPr>
          <p:cNvPr id="4" name="Slide Number Placeholder 3"/>
          <p:cNvSpPr>
            <a:spLocks noGrp="1"/>
          </p:cNvSpPr>
          <p:nvPr>
            <p:ph type="sldNum" sz="quarter" idx="10"/>
          </p:nvPr>
        </p:nvSpPr>
        <p:spPr/>
        <p:txBody>
          <a:bodyPr/>
          <a:lstStyle/>
          <a:p>
            <a:fld id="{B1C1923F-20C3-4CAC-BD60-AEC561899EFB}" type="slidenum">
              <a:rPr lang="en-US" smtClean="0"/>
              <a:pPr/>
              <a:t>4</a:t>
            </a:fld>
            <a:endParaRPr lang="en-US"/>
          </a:p>
        </p:txBody>
      </p:sp>
    </p:spTree>
    <p:extLst>
      <p:ext uri="{BB962C8B-B14F-4D97-AF65-F5344CB8AC3E}">
        <p14:creationId xmlns:p14="http://schemas.microsoft.com/office/powerpoint/2010/main" val="130446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Cyberbullying differs</a:t>
            </a:r>
            <a:r>
              <a:rPr lang="en-US" baseline="0" dirty="0"/>
              <a:t> from regular bullying in a number of ways. It:</a:t>
            </a:r>
          </a:p>
          <a:p>
            <a:pPr marL="171450" indent="-171450">
              <a:buFont typeface="Arial" pitchFamily="34" charset="0"/>
              <a:buChar char="•"/>
            </a:pPr>
            <a:r>
              <a:rPr lang="en-US" baseline="0" dirty="0"/>
              <a:t>Often spreads faster than in-person bullying because of instant online communication.</a:t>
            </a:r>
          </a:p>
          <a:p>
            <a:pPr marL="171450" indent="-171450">
              <a:buFont typeface="Arial" pitchFamily="34" charset="0"/>
              <a:buChar char="•"/>
            </a:pPr>
            <a:r>
              <a:rPr lang="en-US" baseline="0" dirty="0"/>
              <a:t>Has a wider audience because it can easily be sent to a potentially unlimited amount of people.</a:t>
            </a:r>
          </a:p>
          <a:p>
            <a:pPr marL="171450" indent="-171450">
              <a:buFont typeface="Arial" pitchFamily="34" charset="0"/>
              <a:buChar char="•"/>
            </a:pPr>
            <a:r>
              <a:rPr lang="en-US" baseline="0" dirty="0"/>
              <a:t>Follows children home from school so they can’t get away from it.</a:t>
            </a:r>
          </a:p>
          <a:p>
            <a:pPr marL="0" indent="0">
              <a:buFont typeface="Arial" pitchFamily="34" charset="0"/>
              <a:buNone/>
            </a:pPr>
            <a:endParaRPr lang="en-US" dirty="0"/>
          </a:p>
          <a:p>
            <a:pPr marL="0" indent="0">
              <a:buFont typeface="Arial" pitchFamily="34" charset="0"/>
              <a:buNone/>
            </a:pPr>
            <a:r>
              <a:rPr lang="en-US" dirty="0"/>
              <a:t>All</a:t>
            </a:r>
            <a:r>
              <a:rPr lang="en-US" baseline="0" dirty="0"/>
              <a:t> of this can undermine your child’s sense of security. Cyberbullies are usually peers they know, so they don’t feel safe at school because their bully is there, but now they don’t feel safe at home either because it’s happening 24/7 online.</a:t>
            </a:r>
            <a:endParaRPr lang="en-US" dirty="0"/>
          </a:p>
        </p:txBody>
      </p:sp>
      <p:sp>
        <p:nvSpPr>
          <p:cNvPr id="4" name="Slide Number Placeholder 3"/>
          <p:cNvSpPr>
            <a:spLocks noGrp="1"/>
          </p:cNvSpPr>
          <p:nvPr>
            <p:ph type="sldNum" sz="quarter" idx="10"/>
          </p:nvPr>
        </p:nvSpPr>
        <p:spPr/>
        <p:txBody>
          <a:bodyPr/>
          <a:lstStyle/>
          <a:p>
            <a:fld id="{B1C1923F-20C3-4CAC-BD60-AEC561899EFB}" type="slidenum">
              <a:rPr lang="en-US" smtClean="0"/>
              <a:pPr/>
              <a:t>5</a:t>
            </a:fld>
            <a:endParaRPr lang="en-US"/>
          </a:p>
        </p:txBody>
      </p:sp>
    </p:spTree>
    <p:extLst>
      <p:ext uri="{BB962C8B-B14F-4D97-AF65-F5344CB8AC3E}">
        <p14:creationId xmlns:p14="http://schemas.microsoft.com/office/powerpoint/2010/main" val="297719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may have heard a lot about cyberbullying in the news because of highly-publicized</a:t>
            </a:r>
            <a:r>
              <a:rPr lang="en-US" baseline="0" dirty="0"/>
              <a:t> teen suicides. It’s important to remember that suicide as a result of cyberbullying is extremely rare. </a:t>
            </a:r>
          </a:p>
          <a:p>
            <a:endParaRPr lang="en-US" baseline="0" dirty="0"/>
          </a:p>
          <a:p>
            <a:r>
              <a:rPr lang="en-US" baseline="0" dirty="0"/>
              <a:t>Researchers have looked at cases of cyberbullying-related suicide and found that:</a:t>
            </a:r>
            <a:r>
              <a:rPr lang="en-US" baseline="30000" dirty="0"/>
              <a:t>15</a:t>
            </a:r>
          </a:p>
          <a:p>
            <a:pPr marL="171450" indent="-171450">
              <a:buFont typeface="Arial" pitchFamily="34" charset="0"/>
              <a:buChar char="•"/>
            </a:pPr>
            <a:r>
              <a:rPr lang="en-US" baseline="0" dirty="0"/>
              <a:t>Most teens who committed suicide were bullied both at school and online.</a:t>
            </a:r>
            <a:r>
              <a:rPr lang="en-US" sz="1200" b="0" i="0" kern="1200" baseline="30000" dirty="0">
                <a:solidFill>
                  <a:schemeClr val="tx1"/>
                </a:solidFill>
                <a:effectLst/>
                <a:latin typeface="+mn-lt"/>
                <a:ea typeface="+mn-ea"/>
                <a:cs typeface="+mn-cs"/>
              </a:rPr>
              <a:t> </a:t>
            </a:r>
          </a:p>
          <a:p>
            <a:pPr marL="171450" indent="-171450">
              <a:buFont typeface="Arial" pitchFamily="34" charset="0"/>
              <a:buChar char="•"/>
            </a:pPr>
            <a:r>
              <a:rPr lang="en-US" baseline="0" dirty="0"/>
              <a:t>Many of the teens had some type of mental illness, such as depression.</a:t>
            </a:r>
          </a:p>
          <a:p>
            <a:pPr marL="0" indent="0">
              <a:buFont typeface="Arial" pitchFamily="34" charset="0"/>
              <a:buNone/>
            </a:pPr>
            <a:endParaRPr lang="en-US" baseline="0" dirty="0"/>
          </a:p>
          <a:p>
            <a:pPr marL="0" indent="0">
              <a:buFont typeface="Arial" pitchFamily="34" charset="0"/>
              <a:buNone/>
            </a:pPr>
            <a:r>
              <a:rPr lang="en-US" baseline="0" dirty="0"/>
              <a:t>This means that although cyberbullying can be extremely devastating for victims, most teens will not commit suicide solely as a result of the cyberbullying. There are usually other factors at play.</a:t>
            </a:r>
          </a:p>
          <a:p>
            <a:pPr marL="0" indent="0">
              <a:buFont typeface="Arial" pitchFamily="34" charset="0"/>
              <a:buNone/>
            </a:pPr>
            <a:endParaRPr lang="en-US" baseline="0" dirty="0"/>
          </a:p>
          <a:p>
            <a:pPr marL="0" indent="0">
              <a:buFont typeface="Arial" pitchFamily="34" charset="0"/>
              <a:buNone/>
            </a:pPr>
            <a:r>
              <a:rPr lang="en-US" b="1" u="sng" baseline="0" dirty="0"/>
              <a:t>Examples in the News</a:t>
            </a:r>
          </a:p>
          <a:p>
            <a:pPr marL="171450" indent="-171450">
              <a:buFont typeface="Arial" pitchFamily="34" charset="0"/>
              <a:buChar char="•"/>
            </a:pPr>
            <a:r>
              <a:rPr lang="en-US" dirty="0"/>
              <a:t>Ryan </a:t>
            </a:r>
            <a:r>
              <a:rPr lang="en-US" dirty="0" err="1"/>
              <a:t>Halligan</a:t>
            </a:r>
            <a:r>
              <a:rPr lang="en-US" dirty="0"/>
              <a:t> suffered from developmental delays and </a:t>
            </a:r>
            <a:r>
              <a:rPr lang="en-US" baseline="0" dirty="0"/>
              <a:t>was bullied at school and online for years. He received homophobic messages and was the victim of a prank when a girl at school pretended to like him online, but copied and pasted their private messages to others to embarrass him. He was 13 when he committed suicide.</a:t>
            </a:r>
            <a:r>
              <a:rPr lang="en-US" baseline="30000" dirty="0"/>
              <a:t>17</a:t>
            </a:r>
          </a:p>
          <a:p>
            <a:pPr marL="171450" indent="-171450">
              <a:buFont typeface="Arial" pitchFamily="34" charset="0"/>
              <a:buChar char="•"/>
            </a:pPr>
            <a:r>
              <a:rPr lang="en-US" baseline="0" dirty="0"/>
              <a:t>Megan Meier had ADD and battled depression. She had been exchanging messages on MySpace with a boy named Josh Evans, who one day turned on her and sent mean messages. After a heated exchange online, Megan committed suicide, just three weeks before her 14</a:t>
            </a:r>
            <a:r>
              <a:rPr lang="en-US" baseline="30000" dirty="0"/>
              <a:t>th</a:t>
            </a:r>
            <a:r>
              <a:rPr lang="en-US" baseline="0" dirty="0"/>
              <a:t> birthday. Her parents later found out that Josh Evans was never real; he was allegedly made up by Megan’s former friend and her mother.</a:t>
            </a:r>
            <a:r>
              <a:rPr lang="en-US" baseline="30000" dirty="0"/>
              <a:t>18</a:t>
            </a:r>
            <a:r>
              <a:rPr lang="en-US" baseline="0" dirty="0"/>
              <a:t> </a:t>
            </a:r>
          </a:p>
          <a:p>
            <a:pPr marL="171450" indent="-171450">
              <a:buFont typeface="Arial" pitchFamily="34" charset="0"/>
              <a:buChar char="•"/>
            </a:pPr>
            <a:r>
              <a:rPr lang="en-US" dirty="0"/>
              <a:t>Jessica Logan had sexted</a:t>
            </a:r>
            <a:r>
              <a:rPr lang="en-US" baseline="0" dirty="0"/>
              <a:t> nude pictures to her boyfriend, but he forwarded them to others when they broke up to get revenge. Jessica was taunted and harassed by girls at school. Jessica committed suicide at the age of 18.</a:t>
            </a:r>
            <a:r>
              <a:rPr lang="en-US" baseline="30000" dirty="0"/>
              <a:t>19</a:t>
            </a:r>
          </a:p>
          <a:p>
            <a:pPr marL="171450" indent="-171450">
              <a:buFont typeface="Arial" pitchFamily="34" charset="0"/>
              <a:buChar char="•"/>
            </a:pPr>
            <a:r>
              <a:rPr lang="en-US" baseline="0" dirty="0"/>
              <a:t>Jamey </a:t>
            </a:r>
            <a:r>
              <a:rPr lang="en-US" baseline="0" dirty="0" err="1"/>
              <a:t>Rodemeyer</a:t>
            </a:r>
            <a:r>
              <a:rPr lang="en-US" baseline="0" dirty="0"/>
              <a:t> struggled for years with his sexuality and sought counseling for constant bullying online and at school. He posted a video to YouTube for the “It Gets Better” campaign to encourage other bullied youth to hang in there. He committed suicide at age 14.</a:t>
            </a:r>
            <a:r>
              <a:rPr lang="en-US" baseline="30000" dirty="0"/>
              <a:t>20</a:t>
            </a:r>
          </a:p>
          <a:p>
            <a:pPr marL="171450" indent="-171450">
              <a:buFont typeface="Arial" pitchFamily="34" charset="0"/>
              <a:buChar char="•"/>
            </a:pPr>
            <a:r>
              <a:rPr lang="en-US" baseline="0" dirty="0"/>
              <a:t>Amanda Todd was harassed for years online and at school after a picture of her flashing a stranger on a webcam chat went viral. She suffered from anxiety and depression, and engaged in self harm. Amanda posted an emotional video to YouTube detailing her harassment and bullying, then committed suicide a month later at the age of 15.</a:t>
            </a:r>
            <a:r>
              <a:rPr lang="en-US" baseline="30000" dirty="0"/>
              <a:t>21</a:t>
            </a:r>
          </a:p>
          <a:p>
            <a:endParaRPr lang="en-US" baseline="30000" dirty="0"/>
          </a:p>
        </p:txBody>
      </p:sp>
      <p:sp>
        <p:nvSpPr>
          <p:cNvPr id="4" name="Slide Number Placeholder 3"/>
          <p:cNvSpPr>
            <a:spLocks noGrp="1"/>
          </p:cNvSpPr>
          <p:nvPr>
            <p:ph type="sldNum" sz="quarter" idx="10"/>
          </p:nvPr>
        </p:nvSpPr>
        <p:spPr/>
        <p:txBody>
          <a:bodyPr/>
          <a:lstStyle/>
          <a:p>
            <a:fld id="{B1C1923F-20C3-4CAC-BD60-AEC561899EFB}" type="slidenum">
              <a:rPr lang="en-US" smtClean="0"/>
              <a:pPr/>
              <a:t>6</a:t>
            </a:fld>
            <a:endParaRPr lang="en-US"/>
          </a:p>
        </p:txBody>
      </p:sp>
    </p:spTree>
    <p:extLst>
      <p:ext uri="{BB962C8B-B14F-4D97-AF65-F5344CB8AC3E}">
        <p14:creationId xmlns:p14="http://schemas.microsoft.com/office/powerpoint/2010/main" val="3408680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you can see, cyberbullying can have</a:t>
            </a:r>
            <a:r>
              <a:rPr lang="en-US" baseline="0" dirty="0"/>
              <a:t> a tremendous impact on children. That’s why it’s so important for you to understand the issue. </a:t>
            </a:r>
            <a:r>
              <a:rPr lang="en-US" dirty="0"/>
              <a:t>To combat cyberbullying, you need to know who is involved.</a:t>
            </a:r>
            <a:r>
              <a:rPr lang="en-US" baseline="0" dirty="0"/>
              <a:t> Here are the major players: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Cyberbully - can be someone who instigates the bullying or someone who joins in.</a:t>
            </a:r>
          </a:p>
          <a:p>
            <a:pPr marL="171450" indent="-171450">
              <a:buFont typeface="Arial" pitchFamily="34" charset="0"/>
              <a:buChar char="•"/>
            </a:pPr>
            <a:r>
              <a:rPr lang="en-US" baseline="0" dirty="0"/>
              <a:t>Victim - the one being bullied, usually both online and offline.</a:t>
            </a:r>
          </a:p>
          <a:p>
            <a:pPr marL="171450" indent="-171450">
              <a:buFont typeface="Arial" pitchFamily="34" charset="0"/>
              <a:buChar char="•"/>
            </a:pPr>
            <a:r>
              <a:rPr lang="en-US" baseline="0" dirty="0"/>
              <a:t>Bystanders - those who stand by and watch the cyberbullying happen, but do nothing.</a:t>
            </a:r>
          </a:p>
          <a:p>
            <a:pPr marL="0" indent="0">
              <a:buFont typeface="Arial" pitchFamily="34" charset="0"/>
              <a:buNone/>
            </a:pPr>
            <a:endParaRPr lang="en-US" baseline="0" dirty="0"/>
          </a:p>
          <a:p>
            <a:pPr marL="0" indent="0">
              <a:buFont typeface="Arial" pitchFamily="34" charset="0"/>
              <a:buNone/>
            </a:pPr>
            <a:r>
              <a:rPr lang="en-US" baseline="0" dirty="0"/>
              <a:t>Your child likely falls in at least one of these categories, sometimes more than one because many children who are cyberbullied also cyberbully others. They have also probably been bystanders at one point or another. Let’s talk about how to address each of these categories.</a:t>
            </a:r>
            <a:endParaRPr lang="en-US" dirty="0"/>
          </a:p>
        </p:txBody>
      </p:sp>
      <p:sp>
        <p:nvSpPr>
          <p:cNvPr id="4" name="Slide Number Placeholder 3"/>
          <p:cNvSpPr>
            <a:spLocks noGrp="1"/>
          </p:cNvSpPr>
          <p:nvPr>
            <p:ph type="sldNum" sz="quarter" idx="10"/>
          </p:nvPr>
        </p:nvSpPr>
        <p:spPr/>
        <p:txBody>
          <a:bodyPr/>
          <a:lstStyle/>
          <a:p>
            <a:fld id="{B1C1923F-20C3-4CAC-BD60-AEC561899EFB}" type="slidenum">
              <a:rPr lang="en-US" smtClean="0"/>
              <a:pPr/>
              <a:t>7</a:t>
            </a:fld>
            <a:endParaRPr lang="en-US"/>
          </a:p>
        </p:txBody>
      </p:sp>
    </p:spTree>
    <p:extLst>
      <p:ext uri="{BB962C8B-B14F-4D97-AF65-F5344CB8AC3E}">
        <p14:creationId xmlns:p14="http://schemas.microsoft.com/office/powerpoint/2010/main" val="3471257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dirty="0"/>
              <a:t>Because cyberbullying can be so far reaching, it greatly impacts its victims.</a:t>
            </a:r>
            <a:r>
              <a:rPr lang="en-US" baseline="0" dirty="0"/>
              <a:t> </a:t>
            </a:r>
            <a:r>
              <a:rPr lang="en-US" dirty="0"/>
              <a:t>If your child is being cyberbullied, he or she may:</a:t>
            </a:r>
          </a:p>
          <a:p>
            <a:pPr eaLnBrk="1" hangingPunct="1">
              <a:spcBef>
                <a:spcPct val="0"/>
              </a:spcBef>
              <a:buFontTx/>
              <a:buChar char="•"/>
            </a:pPr>
            <a:r>
              <a:rPr lang="en-US" dirty="0"/>
              <a:t> Suddenly stop using the computer or cell phone.</a:t>
            </a:r>
          </a:p>
          <a:p>
            <a:pPr eaLnBrk="1" hangingPunct="1">
              <a:spcBef>
                <a:spcPct val="0"/>
              </a:spcBef>
              <a:buFontTx/>
              <a:buChar char="•"/>
            </a:pPr>
            <a:r>
              <a:rPr lang="en-US" dirty="0"/>
              <a:t> Act nervous when receiving an email, IM or text.</a:t>
            </a:r>
          </a:p>
          <a:p>
            <a:pPr eaLnBrk="1" hangingPunct="1">
              <a:spcBef>
                <a:spcPct val="0"/>
              </a:spcBef>
              <a:buFontTx/>
              <a:buChar char="•"/>
            </a:pPr>
            <a:r>
              <a:rPr lang="en-US" dirty="0"/>
              <a:t> Seem uneasy about going to school.</a:t>
            </a:r>
          </a:p>
          <a:p>
            <a:pPr eaLnBrk="1" hangingPunct="1">
              <a:spcBef>
                <a:spcPct val="0"/>
              </a:spcBef>
              <a:buFontTx/>
              <a:buChar char="•"/>
            </a:pPr>
            <a:r>
              <a:rPr lang="en-US" dirty="0"/>
              <a:t> Withdraw from friends and family.</a:t>
            </a:r>
          </a:p>
          <a:p>
            <a:pPr eaLnBrk="1" hangingPunct="1">
              <a:spcBef>
                <a:spcPct val="0"/>
              </a:spcBef>
            </a:pPr>
            <a:endParaRPr lang="en-US" b="1" dirty="0"/>
          </a:p>
          <a:p>
            <a:pPr eaLnBrk="1" hangingPunct="1">
              <a:spcBef>
                <a:spcPct val="0"/>
              </a:spcBef>
            </a:pPr>
            <a:r>
              <a:rPr lang="en-US" dirty="0"/>
              <a:t>If you see any of these signs, don’t ignore them. Cyberbullying victims need to feel that you are taking the problem seriously and that you are going to do everything that you can to help. </a:t>
            </a:r>
          </a:p>
          <a:p>
            <a:pPr eaLnBrk="1" hangingPunct="1">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B1C1923F-20C3-4CAC-BD60-AEC561899EFB}" type="slidenum">
              <a:rPr lang="en-US" smtClean="0"/>
              <a:pPr/>
              <a:t>8</a:t>
            </a:fld>
            <a:endParaRPr lang="en-US"/>
          </a:p>
        </p:txBody>
      </p:sp>
    </p:spTree>
    <p:extLst>
      <p:ext uri="{BB962C8B-B14F-4D97-AF65-F5344CB8AC3E}">
        <p14:creationId xmlns:p14="http://schemas.microsoft.com/office/powerpoint/2010/main" val="1852248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a:t>
            </a:r>
            <a:r>
              <a:rPr lang="en-US" baseline="0" dirty="0"/>
              <a:t> are some specific ways you can help if your child is a victim of cyberbullying:</a:t>
            </a:r>
          </a:p>
          <a:p>
            <a:pPr marL="171450" indent="-171450">
              <a:buFont typeface="Arial" pitchFamily="34" charset="0"/>
              <a:buChar char="•"/>
            </a:pPr>
            <a:r>
              <a:rPr lang="en-US" baseline="0" dirty="0"/>
              <a:t>Save the evidence - Take screenshots and print out any messages. If there is an investigation, you need proof of what was posted.</a:t>
            </a:r>
          </a:p>
          <a:p>
            <a:pPr marL="171450" indent="-171450">
              <a:buFont typeface="Arial" pitchFamily="34" charset="0"/>
              <a:buChar char="•"/>
            </a:pPr>
            <a:r>
              <a:rPr lang="en-US" baseline="0" dirty="0"/>
              <a:t>Block cyberbullies – Tell your child not to respond to the messages and take advantage of website features that allow you to block any user who is bothering you.</a:t>
            </a:r>
          </a:p>
          <a:p>
            <a:pPr marL="171450" indent="-171450">
              <a:buFont typeface="Arial" pitchFamily="34" charset="0"/>
              <a:buChar char="•"/>
            </a:pPr>
            <a:r>
              <a:rPr lang="en-US" baseline="0" dirty="0"/>
              <a:t>Set up new accounts - This includes email, IM, social media sites and cell phone numbers. Make sure they only give the new information to friends they trust.</a:t>
            </a:r>
          </a:p>
          <a:p>
            <a:pPr marL="171450" indent="-171450">
              <a:buFont typeface="Arial" pitchFamily="34" charset="0"/>
              <a:buChar char="•"/>
            </a:pPr>
            <a:r>
              <a:rPr lang="en-US" baseline="0" dirty="0"/>
              <a:t>Talk to the school - Remember, most cyberbullying involves in-person bullying by someone your child knows, usually a classmate. Teachers and administrators should work together on a plan to address the bullying in school, and they may have specific rules against cyberbullying, too.</a:t>
            </a:r>
          </a:p>
          <a:p>
            <a:pPr marL="171450" indent="-171450">
              <a:buFont typeface="Arial" pitchFamily="34" charset="0"/>
              <a:buChar char="•"/>
            </a:pPr>
            <a:r>
              <a:rPr lang="en-US" baseline="0" dirty="0"/>
              <a:t>Report it to the website or app where the cyberbullying is taking place - You might also be able to report unwanted text messages to your cell phone provider and block certain numbers.</a:t>
            </a:r>
          </a:p>
          <a:p>
            <a:pPr marL="0" indent="0">
              <a:buFont typeface="Arial" pitchFamily="34" charset="0"/>
              <a:buNone/>
            </a:pPr>
            <a:endParaRPr lang="en-US" baseline="0" dirty="0"/>
          </a:p>
          <a:p>
            <a:pPr marL="0" indent="0">
              <a:buFont typeface="Arial" pitchFamily="34" charset="0"/>
              <a:buNone/>
            </a:pPr>
            <a:r>
              <a:rPr lang="en-US" baseline="0" dirty="0"/>
              <a:t>If you feel that any laws have been broken or if your child has been threatened, then contact the police for help.</a:t>
            </a:r>
            <a:endParaRPr lang="en-US" dirty="0"/>
          </a:p>
        </p:txBody>
      </p:sp>
      <p:sp>
        <p:nvSpPr>
          <p:cNvPr id="4" name="Slide Number Placeholder 3"/>
          <p:cNvSpPr>
            <a:spLocks noGrp="1"/>
          </p:cNvSpPr>
          <p:nvPr>
            <p:ph type="sldNum" sz="quarter" idx="10"/>
          </p:nvPr>
        </p:nvSpPr>
        <p:spPr/>
        <p:txBody>
          <a:bodyPr/>
          <a:lstStyle/>
          <a:p>
            <a:fld id="{B1C1923F-20C3-4CAC-BD60-AEC561899EFB}" type="slidenum">
              <a:rPr lang="en-US" smtClean="0"/>
              <a:pPr/>
              <a:t>9</a:t>
            </a:fld>
            <a:endParaRPr lang="en-US"/>
          </a:p>
        </p:txBody>
      </p:sp>
    </p:spTree>
    <p:extLst>
      <p:ext uri="{BB962C8B-B14F-4D97-AF65-F5344CB8AC3E}">
        <p14:creationId xmlns:p14="http://schemas.microsoft.com/office/powerpoint/2010/main" val="1901786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dirty="0"/>
              <a:t>Sometimes parents don’t find out that their children are cyberbullying others until they hear about it from another parent or from the school. Be proactive and look for these signs. </a:t>
            </a:r>
          </a:p>
          <a:p>
            <a:pPr eaLnBrk="1" hangingPunct="1">
              <a:spcBef>
                <a:spcPct val="0"/>
              </a:spcBef>
            </a:pPr>
            <a:endParaRPr lang="en-US" dirty="0"/>
          </a:p>
          <a:p>
            <a:pPr eaLnBrk="1" hangingPunct="1">
              <a:spcBef>
                <a:spcPct val="0"/>
              </a:spcBef>
            </a:pPr>
            <a:r>
              <a:rPr lang="en-US" dirty="0"/>
              <a:t>Your children may be involved with cyberbullying if they:</a:t>
            </a:r>
            <a:r>
              <a:rPr lang="en-US" baseline="30000" dirty="0"/>
              <a:t>22</a:t>
            </a:r>
          </a:p>
          <a:p>
            <a:pPr eaLnBrk="1" hangingPunct="1">
              <a:spcBef>
                <a:spcPct val="0"/>
              </a:spcBef>
              <a:buFontTx/>
              <a:buChar char="•"/>
            </a:pPr>
            <a:r>
              <a:rPr lang="en-US" dirty="0"/>
              <a:t> Quickly switch screens or close programs when you walk by.</a:t>
            </a:r>
          </a:p>
          <a:p>
            <a:pPr eaLnBrk="1" hangingPunct="1">
              <a:spcBef>
                <a:spcPct val="0"/>
              </a:spcBef>
              <a:buFontTx/>
              <a:buChar char="•"/>
            </a:pPr>
            <a:r>
              <a:rPr lang="en-US" dirty="0"/>
              <a:t> Use the computer at all hours of the night.</a:t>
            </a:r>
          </a:p>
          <a:p>
            <a:pPr eaLnBrk="1" hangingPunct="1">
              <a:spcBef>
                <a:spcPct val="0"/>
              </a:spcBef>
              <a:buFontTx/>
              <a:buChar char="•"/>
            </a:pPr>
            <a:r>
              <a:rPr lang="en-US" dirty="0"/>
              <a:t> Get unusually upset if they cannot use the computer.</a:t>
            </a:r>
          </a:p>
          <a:p>
            <a:pPr eaLnBrk="1" hangingPunct="1">
              <a:spcBef>
                <a:spcPct val="0"/>
              </a:spcBef>
              <a:buFontTx/>
              <a:buChar char="•"/>
            </a:pPr>
            <a:r>
              <a:rPr lang="en-US" dirty="0"/>
              <a:t> Laugh excessively while online.</a:t>
            </a:r>
          </a:p>
          <a:p>
            <a:pPr eaLnBrk="1" hangingPunct="1">
              <a:spcBef>
                <a:spcPct val="0"/>
              </a:spcBef>
              <a:buFontTx/>
              <a:buChar char="•"/>
            </a:pPr>
            <a:r>
              <a:rPr lang="en-US" dirty="0"/>
              <a:t> Avoid discussions about what they are doing.</a:t>
            </a:r>
          </a:p>
          <a:p>
            <a:pPr eaLnBrk="1" hangingPunct="1">
              <a:spcBef>
                <a:spcPct val="0"/>
              </a:spcBef>
              <a:buFontTx/>
              <a:buChar char="•"/>
            </a:pPr>
            <a:r>
              <a:rPr lang="en-US" dirty="0"/>
              <a:t> Use multiple online accounts or use an account that is not their own .</a:t>
            </a:r>
          </a:p>
          <a:p>
            <a:pPr eaLnBrk="1" hangingPunct="1">
              <a:spcBef>
                <a:spcPct val="0"/>
              </a:spcBef>
            </a:pPr>
            <a:endParaRPr lang="en-US" dirty="0"/>
          </a:p>
          <a:p>
            <a:pPr eaLnBrk="1" hangingPunct="1">
              <a:spcBef>
                <a:spcPct val="0"/>
              </a:spcBef>
            </a:pPr>
            <a:r>
              <a:rPr lang="en-US" dirty="0"/>
              <a:t>If you notice any of these</a:t>
            </a:r>
            <a:r>
              <a:rPr lang="en-US" baseline="0" dirty="0"/>
              <a:t> behaviors, get involved and ask them to show you what they’re doing. </a:t>
            </a:r>
          </a:p>
        </p:txBody>
      </p:sp>
      <p:sp>
        <p:nvSpPr>
          <p:cNvPr id="4" name="Slide Number Placeholder 3"/>
          <p:cNvSpPr>
            <a:spLocks noGrp="1"/>
          </p:cNvSpPr>
          <p:nvPr>
            <p:ph type="sldNum" sz="quarter" idx="10"/>
          </p:nvPr>
        </p:nvSpPr>
        <p:spPr/>
        <p:txBody>
          <a:bodyPr/>
          <a:lstStyle/>
          <a:p>
            <a:fld id="{B1C1923F-20C3-4CAC-BD60-AEC561899EFB}" type="slidenum">
              <a:rPr lang="en-US" smtClean="0"/>
              <a:pPr/>
              <a:t>10</a:t>
            </a:fld>
            <a:endParaRPr lang="en-US"/>
          </a:p>
        </p:txBody>
      </p:sp>
    </p:spTree>
    <p:extLst>
      <p:ext uri="{BB962C8B-B14F-4D97-AF65-F5344CB8AC3E}">
        <p14:creationId xmlns:p14="http://schemas.microsoft.com/office/powerpoint/2010/main" val="2472366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help prevent your child from becoming a cyberbully, you can:</a:t>
            </a:r>
          </a:p>
          <a:p>
            <a:pPr marL="171450" indent="-171450">
              <a:buFont typeface="Arial" pitchFamily="34" charset="0"/>
              <a:buChar char="•"/>
            </a:pPr>
            <a:r>
              <a:rPr lang="en-US" dirty="0"/>
              <a:t>Establish expectations for online</a:t>
            </a:r>
            <a:r>
              <a:rPr lang="en-US" baseline="0" dirty="0"/>
              <a:t> behavior - Make sure your child knows that you think bullying and cyberbullying are unacceptable.</a:t>
            </a:r>
          </a:p>
          <a:p>
            <a:pPr marL="171450" indent="-171450">
              <a:buFont typeface="Arial" pitchFamily="34" charset="0"/>
              <a:buChar char="•"/>
            </a:pPr>
            <a:r>
              <a:rPr lang="en-US" baseline="0" dirty="0"/>
              <a:t>Set consequences for cyberbullying - This will vary by family, but can include losing Internet privileges or more supervised Internet use.</a:t>
            </a:r>
          </a:p>
          <a:p>
            <a:pPr marL="171450" indent="-171450">
              <a:buFont typeface="Arial" pitchFamily="34" charset="0"/>
              <a:buChar char="•"/>
            </a:pPr>
            <a:r>
              <a:rPr lang="en-US" baseline="0" dirty="0"/>
              <a:t>Model good online behavior yourself - Children learn from the adults around them, so always be respectful of others online.</a:t>
            </a:r>
          </a:p>
          <a:p>
            <a:pPr marL="0" indent="0">
              <a:buFont typeface="Arial" pitchFamily="34" charset="0"/>
              <a:buNone/>
            </a:pPr>
            <a:endParaRPr lang="en-US" baseline="0" dirty="0"/>
          </a:p>
          <a:p>
            <a:pPr marL="0" indent="0">
              <a:buFont typeface="Arial" pitchFamily="34" charset="0"/>
              <a:buNone/>
            </a:pPr>
            <a:r>
              <a:rPr lang="en-US" baseline="0" dirty="0"/>
              <a:t>You don’t have to tell your children that they have to be friends with everyone, but you should teach them about respecting others. If you find out that your child has already been involved in cyberbullying, be open to working with the school as they look to correct the problem.</a:t>
            </a:r>
            <a:endParaRPr lang="en-US"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C1923F-20C3-4CAC-BD60-AEC561899EFB}" type="slidenum">
              <a:rPr lang="en-US" smtClean="0"/>
              <a:pPr/>
              <a:t>11</a:t>
            </a:fld>
            <a:endParaRPr lang="en-US"/>
          </a:p>
        </p:txBody>
      </p:sp>
    </p:spTree>
    <p:extLst>
      <p:ext uri="{BB962C8B-B14F-4D97-AF65-F5344CB8AC3E}">
        <p14:creationId xmlns:p14="http://schemas.microsoft.com/office/powerpoint/2010/main" val="200476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59DA9-9F05-47DD-879C-4597F43C15E4}"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E932-1EFB-4351-903D-A2EDC002FE87}" type="slidenum">
              <a:rPr lang="en-US" smtClean="0"/>
              <a:pPr/>
              <a:t>‹#›</a:t>
            </a:fld>
            <a:endParaRPr lang="en-US"/>
          </a:p>
        </p:txBody>
      </p:sp>
    </p:spTree>
    <p:extLst>
      <p:ext uri="{BB962C8B-B14F-4D97-AF65-F5344CB8AC3E}">
        <p14:creationId xmlns:p14="http://schemas.microsoft.com/office/powerpoint/2010/main" val="97948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B59DA9-9F05-47DD-879C-4597F43C15E4}"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E932-1EFB-4351-903D-A2EDC002FE87}" type="slidenum">
              <a:rPr lang="en-US" smtClean="0"/>
              <a:pPr/>
              <a:t>‹#›</a:t>
            </a:fld>
            <a:endParaRPr lang="en-US"/>
          </a:p>
        </p:txBody>
      </p:sp>
    </p:spTree>
    <p:extLst>
      <p:ext uri="{BB962C8B-B14F-4D97-AF65-F5344CB8AC3E}">
        <p14:creationId xmlns:p14="http://schemas.microsoft.com/office/powerpoint/2010/main" val="331100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B59DA9-9F05-47DD-879C-4597F43C15E4}"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E932-1EFB-4351-903D-A2EDC002FE87}" type="slidenum">
              <a:rPr lang="en-US" smtClean="0"/>
              <a:pPr/>
              <a:t>‹#›</a:t>
            </a:fld>
            <a:endParaRPr lang="en-US"/>
          </a:p>
        </p:txBody>
      </p:sp>
    </p:spTree>
    <p:extLst>
      <p:ext uri="{BB962C8B-B14F-4D97-AF65-F5344CB8AC3E}">
        <p14:creationId xmlns:p14="http://schemas.microsoft.com/office/powerpoint/2010/main" val="349381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B59DA9-9F05-47DD-879C-4597F43C15E4}"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E932-1EFB-4351-903D-A2EDC002FE87}" type="slidenum">
              <a:rPr lang="en-US" smtClean="0"/>
              <a:pPr/>
              <a:t>‹#›</a:t>
            </a:fld>
            <a:endParaRPr lang="en-US"/>
          </a:p>
        </p:txBody>
      </p:sp>
    </p:spTree>
    <p:extLst>
      <p:ext uri="{BB962C8B-B14F-4D97-AF65-F5344CB8AC3E}">
        <p14:creationId xmlns:p14="http://schemas.microsoft.com/office/powerpoint/2010/main" val="315178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B59DA9-9F05-47DD-879C-4597F43C15E4}"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AE932-1EFB-4351-903D-A2EDC002FE87}" type="slidenum">
              <a:rPr lang="en-US" smtClean="0"/>
              <a:pPr/>
              <a:t>‹#›</a:t>
            </a:fld>
            <a:endParaRPr lang="en-US"/>
          </a:p>
        </p:txBody>
      </p:sp>
    </p:spTree>
    <p:extLst>
      <p:ext uri="{BB962C8B-B14F-4D97-AF65-F5344CB8AC3E}">
        <p14:creationId xmlns:p14="http://schemas.microsoft.com/office/powerpoint/2010/main" val="236291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B59DA9-9F05-47DD-879C-4597F43C15E4}"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AE932-1EFB-4351-903D-A2EDC002FE87}" type="slidenum">
              <a:rPr lang="en-US" smtClean="0"/>
              <a:pPr/>
              <a:t>‹#›</a:t>
            </a:fld>
            <a:endParaRPr lang="en-US"/>
          </a:p>
        </p:txBody>
      </p:sp>
    </p:spTree>
    <p:extLst>
      <p:ext uri="{BB962C8B-B14F-4D97-AF65-F5344CB8AC3E}">
        <p14:creationId xmlns:p14="http://schemas.microsoft.com/office/powerpoint/2010/main" val="78322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B59DA9-9F05-47DD-879C-4597F43C15E4}" type="datetimeFigureOut">
              <a:rPr lang="en-US" smtClean="0"/>
              <a:pPr/>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CAE932-1EFB-4351-903D-A2EDC002FE87}" type="slidenum">
              <a:rPr lang="en-US" smtClean="0"/>
              <a:pPr/>
              <a:t>‹#›</a:t>
            </a:fld>
            <a:endParaRPr lang="en-US"/>
          </a:p>
        </p:txBody>
      </p:sp>
    </p:spTree>
    <p:extLst>
      <p:ext uri="{BB962C8B-B14F-4D97-AF65-F5344CB8AC3E}">
        <p14:creationId xmlns:p14="http://schemas.microsoft.com/office/powerpoint/2010/main" val="367523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B59DA9-9F05-47DD-879C-4597F43C15E4}" type="datetimeFigureOut">
              <a:rPr lang="en-US" smtClean="0"/>
              <a:pPr/>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CAE932-1EFB-4351-903D-A2EDC002FE87}" type="slidenum">
              <a:rPr lang="en-US" smtClean="0"/>
              <a:pPr/>
              <a:t>‹#›</a:t>
            </a:fld>
            <a:endParaRPr lang="en-US"/>
          </a:p>
        </p:txBody>
      </p:sp>
    </p:spTree>
    <p:extLst>
      <p:ext uri="{BB962C8B-B14F-4D97-AF65-F5344CB8AC3E}">
        <p14:creationId xmlns:p14="http://schemas.microsoft.com/office/powerpoint/2010/main" val="425857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59DA9-9F05-47DD-879C-4597F43C15E4}" type="datetimeFigureOut">
              <a:rPr lang="en-US" smtClean="0"/>
              <a:pPr/>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CAE932-1EFB-4351-903D-A2EDC002FE87}" type="slidenum">
              <a:rPr lang="en-US" smtClean="0"/>
              <a:pPr/>
              <a:t>‹#›</a:t>
            </a:fld>
            <a:endParaRPr lang="en-US"/>
          </a:p>
        </p:txBody>
      </p:sp>
    </p:spTree>
    <p:extLst>
      <p:ext uri="{BB962C8B-B14F-4D97-AF65-F5344CB8AC3E}">
        <p14:creationId xmlns:p14="http://schemas.microsoft.com/office/powerpoint/2010/main" val="155704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B59DA9-9F05-47DD-879C-4597F43C15E4}"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AE932-1EFB-4351-903D-A2EDC002FE87}" type="slidenum">
              <a:rPr lang="en-US" smtClean="0"/>
              <a:pPr/>
              <a:t>‹#›</a:t>
            </a:fld>
            <a:endParaRPr lang="en-US"/>
          </a:p>
        </p:txBody>
      </p:sp>
    </p:spTree>
    <p:extLst>
      <p:ext uri="{BB962C8B-B14F-4D97-AF65-F5344CB8AC3E}">
        <p14:creationId xmlns:p14="http://schemas.microsoft.com/office/powerpoint/2010/main" val="409327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B59DA9-9F05-47DD-879C-4597F43C15E4}"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AE932-1EFB-4351-903D-A2EDC002FE87}" type="slidenum">
              <a:rPr lang="en-US" smtClean="0"/>
              <a:pPr/>
              <a:t>‹#›</a:t>
            </a:fld>
            <a:endParaRPr lang="en-US"/>
          </a:p>
        </p:txBody>
      </p:sp>
    </p:spTree>
    <p:extLst>
      <p:ext uri="{BB962C8B-B14F-4D97-AF65-F5344CB8AC3E}">
        <p14:creationId xmlns:p14="http://schemas.microsoft.com/office/powerpoint/2010/main" val="407783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B59DA9-9F05-47DD-879C-4597F43C15E4}" type="datetimeFigureOut">
              <a:rPr lang="en-US" smtClean="0"/>
              <a:pPr/>
              <a:t>9/24/2020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2CAE932-1EFB-4351-903D-A2EDC002FE87}" type="slidenum">
              <a:rPr lang="en-US" smtClean="0"/>
              <a:pPr/>
              <a:t>‹#›</a:t>
            </a:fld>
            <a:endParaRPr lang="en-US"/>
          </a:p>
        </p:txBody>
      </p:sp>
    </p:spTree>
    <p:extLst>
      <p:ext uri="{BB962C8B-B14F-4D97-AF65-F5344CB8AC3E}">
        <p14:creationId xmlns:p14="http://schemas.microsoft.com/office/powerpoint/2010/main" val="100537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sL8AsaEJDd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vimeo.com/25189406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402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79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26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123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778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cobsry\AppData\Local\Microsoft\Windows\Temporary Internet Files\Content.IE5\G5E5QUMK\Ap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18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rPr>
              <a:t>Apps for Parents</a:t>
            </a:r>
          </a:p>
        </p:txBody>
      </p:sp>
      <p:sp>
        <p:nvSpPr>
          <p:cNvPr id="3" name="Content Placeholder 2"/>
          <p:cNvSpPr>
            <a:spLocks noGrp="1"/>
          </p:cNvSpPr>
          <p:nvPr>
            <p:ph idx="1"/>
          </p:nvPr>
        </p:nvSpPr>
        <p:spPr/>
        <p:txBody>
          <a:bodyPr/>
          <a:lstStyle/>
          <a:p>
            <a:pPr marL="0" indent="0">
              <a:buNone/>
            </a:pPr>
            <a:r>
              <a:rPr lang="en-US" dirty="0"/>
              <a:t>				</a:t>
            </a:r>
          </a:p>
          <a:p>
            <a:pPr marL="0" indent="0">
              <a:buNone/>
            </a:pPr>
            <a:r>
              <a:rPr lang="en-US" dirty="0"/>
              <a:t>		Our Pact</a:t>
            </a:r>
          </a:p>
          <a:p>
            <a:pPr marL="0" indent="0">
              <a:buNone/>
            </a:pPr>
            <a:r>
              <a:rPr lang="en-US" dirty="0"/>
              <a:t>	           </a:t>
            </a:r>
            <a:r>
              <a:rPr lang="en-US" dirty="0" err="1"/>
              <a:t>Kidslox</a:t>
            </a:r>
            <a:endParaRPr lang="en-US" dirty="0"/>
          </a:p>
          <a:p>
            <a:pPr marL="0" indent="0">
              <a:buNone/>
            </a:pPr>
            <a:r>
              <a:rPr lang="en-US" dirty="0"/>
              <a:t>                     Screen Time</a:t>
            </a:r>
          </a:p>
          <a:p>
            <a:pPr marL="0" indent="0">
              <a:buNone/>
            </a:pPr>
            <a:endParaRPr lang="en-US" dirty="0"/>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1" y="1733550"/>
            <a:ext cx="609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226" y="2376391"/>
            <a:ext cx="46355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182" y="3028950"/>
            <a:ext cx="401637"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318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92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Simon Sinek</a:t>
            </a:r>
          </a:p>
        </p:txBody>
      </p:sp>
      <p:sp>
        <p:nvSpPr>
          <p:cNvPr id="3" name="Content Placeholder 2"/>
          <p:cNvSpPr>
            <a:spLocks noGrp="1"/>
          </p:cNvSpPr>
          <p:nvPr>
            <p:ph idx="1"/>
          </p:nvPr>
        </p:nvSpPr>
        <p:spPr/>
        <p:txBody>
          <a:bodyPr>
            <a:normAutofit/>
          </a:bodyPr>
          <a:lstStyle/>
          <a:p>
            <a:pPr marL="0" indent="0">
              <a:buNone/>
            </a:pPr>
            <a:r>
              <a:rPr lang="en-US" sz="2800" dirty="0">
                <a:hlinkClick r:id="rId2"/>
              </a:rPr>
              <a:t>https://www.youtube.com/watch?v=sL8AsaEJDdo</a:t>
            </a:r>
            <a:endParaRPr lang="en-US" sz="2800" dirty="0"/>
          </a:p>
          <a:p>
            <a:pPr marL="0" indent="0">
              <a:buNone/>
            </a:pPr>
            <a:endParaRPr lang="en-US" sz="2800" dirty="0"/>
          </a:p>
        </p:txBody>
      </p:sp>
    </p:spTree>
    <p:extLst>
      <p:ext uri="{BB962C8B-B14F-4D97-AF65-F5344CB8AC3E}">
        <p14:creationId xmlns:p14="http://schemas.microsoft.com/office/powerpoint/2010/main" val="358892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rPr>
              <a:t>Questions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857372"/>
            <a:ext cx="4191000" cy="3868615"/>
          </a:xfrm>
        </p:spPr>
      </p:pic>
    </p:spTree>
    <p:extLst>
      <p:ext uri="{BB962C8B-B14F-4D97-AF65-F5344CB8AC3E}">
        <p14:creationId xmlns:p14="http://schemas.microsoft.com/office/powerpoint/2010/main" val="10918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800" b="1" dirty="0">
                <a:solidFill>
                  <a:srgbClr val="92D050"/>
                </a:solidFill>
              </a:rPr>
              <a:t>Video</a:t>
            </a:r>
            <a:br>
              <a:rPr lang="en-US" sz="2400" dirty="0"/>
            </a:br>
            <a:endParaRPr lang="en-US" sz="2400" dirty="0"/>
          </a:p>
        </p:txBody>
      </p:sp>
      <p:sp>
        <p:nvSpPr>
          <p:cNvPr id="2" name="Content Placeholder 1"/>
          <p:cNvSpPr>
            <a:spLocks noGrp="1"/>
          </p:cNvSpPr>
          <p:nvPr>
            <p:ph idx="1"/>
          </p:nvPr>
        </p:nvSpPr>
        <p:spPr/>
        <p:txBody>
          <a:bodyPr/>
          <a:lstStyle/>
          <a:p>
            <a:pPr marL="0" indent="0">
              <a:buNone/>
            </a:pPr>
            <a:r>
              <a:rPr lang="en-US" dirty="0">
                <a:hlinkClick r:id="rId2"/>
              </a:rPr>
              <a:t>https://vimeo.com/251894069</a:t>
            </a:r>
            <a:endParaRPr lang="en-US" dirty="0"/>
          </a:p>
          <a:p>
            <a:pPr marL="0" indent="0">
              <a:buNone/>
            </a:pPr>
            <a:endParaRPr lang="en-US" dirty="0"/>
          </a:p>
        </p:txBody>
      </p:sp>
    </p:spTree>
    <p:extLst>
      <p:ext uri="{BB962C8B-B14F-4D97-AF65-F5344CB8AC3E}">
        <p14:creationId xmlns:p14="http://schemas.microsoft.com/office/powerpoint/2010/main" val="4034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rPr>
              <a:t>Criminal Charges</a:t>
            </a:r>
          </a:p>
        </p:txBody>
      </p:sp>
      <p:sp>
        <p:nvSpPr>
          <p:cNvPr id="3" name="Text Placeholder 2"/>
          <p:cNvSpPr>
            <a:spLocks noGrp="1"/>
          </p:cNvSpPr>
          <p:nvPr>
            <p:ph type="body" idx="1"/>
          </p:nvPr>
        </p:nvSpPr>
        <p:spPr/>
        <p:txBody>
          <a:bodyPr/>
          <a:lstStyle/>
          <a:p>
            <a:r>
              <a:rPr lang="en-US" dirty="0"/>
              <a:t>Harassment</a:t>
            </a:r>
          </a:p>
        </p:txBody>
      </p:sp>
      <p:sp>
        <p:nvSpPr>
          <p:cNvPr id="4" name="Content Placeholder 3"/>
          <p:cNvSpPr>
            <a:spLocks noGrp="1"/>
          </p:cNvSpPr>
          <p:nvPr>
            <p:ph sz="half" idx="2"/>
          </p:nvPr>
        </p:nvSpPr>
        <p:spPr/>
        <p:txBody>
          <a:bodyPr>
            <a:normAutofit fontScale="77500" lnSpcReduction="20000"/>
          </a:bodyPr>
          <a:lstStyle/>
          <a:p>
            <a:pPr marL="0" indent="0">
              <a:buNone/>
            </a:pPr>
            <a:r>
              <a:rPr lang="en-US" dirty="0"/>
              <a:t>With intent to harass, annoy, or alarm another person he or she:</a:t>
            </a:r>
          </a:p>
          <a:p>
            <a:pPr marL="0" indent="0">
              <a:buNone/>
            </a:pPr>
            <a:r>
              <a:rPr lang="en-US" dirty="0"/>
              <a:t>Initiates communication with another person, anonymously or otherwise, by telephone, telephone network, data network, text message, instant message, computer, computer network, computer system, or other interactive electronic medium in a manner intended to harass or threaten bodily injury or property damage or makes any comment that is obscene.</a:t>
            </a:r>
          </a:p>
        </p:txBody>
      </p:sp>
      <p:sp>
        <p:nvSpPr>
          <p:cNvPr id="5" name="Text Placeholder 4"/>
          <p:cNvSpPr>
            <a:spLocks noGrp="1"/>
          </p:cNvSpPr>
          <p:nvPr>
            <p:ph type="body" sz="quarter" idx="3"/>
          </p:nvPr>
        </p:nvSpPr>
        <p:spPr/>
        <p:txBody>
          <a:bodyPr/>
          <a:lstStyle/>
          <a:p>
            <a:r>
              <a:rPr lang="en-US" dirty="0"/>
              <a:t>Menacing</a:t>
            </a:r>
          </a:p>
        </p:txBody>
      </p:sp>
      <p:sp>
        <p:nvSpPr>
          <p:cNvPr id="6" name="Content Placeholder 5"/>
          <p:cNvSpPr>
            <a:spLocks noGrp="1"/>
          </p:cNvSpPr>
          <p:nvPr>
            <p:ph sz="quarter" idx="4"/>
          </p:nvPr>
        </p:nvSpPr>
        <p:spPr/>
        <p:txBody>
          <a:bodyPr>
            <a:normAutofit fontScale="77500" lnSpcReduction="20000"/>
          </a:bodyPr>
          <a:lstStyle/>
          <a:p>
            <a:pPr marL="0" indent="0">
              <a:buNone/>
            </a:pPr>
            <a:r>
              <a:rPr lang="en-US" sz="2100" dirty="0"/>
              <a:t>By any threat or physical action, he or she  knowingly places or attempts to place another person in fear of imminent serious bodily injury</a:t>
            </a:r>
          </a:p>
          <a:p>
            <a:pPr marL="0" indent="0">
              <a:buNone/>
            </a:pPr>
            <a:endParaRPr lang="en-US" sz="1800" dirty="0"/>
          </a:p>
          <a:p>
            <a:pPr marL="0" indent="0">
              <a:buNone/>
            </a:pPr>
            <a:r>
              <a:rPr lang="en-US" sz="2300" b="1" dirty="0"/>
              <a:t>Posting, possession, or exchange of a private image by a juvenile </a:t>
            </a:r>
          </a:p>
          <a:p>
            <a:pPr marL="0" indent="0">
              <a:buNone/>
            </a:pPr>
            <a:r>
              <a:rPr lang="en-US" sz="2100" dirty="0"/>
              <a:t>Knowingly distributes, displays, or publishes to the view of another person a sexually explicit image of a person other than himself or herself who is at least fourteen years of age or is less than four years younger than the juvenile…..</a:t>
            </a:r>
          </a:p>
          <a:p>
            <a:pPr marL="0" indent="0">
              <a:buNone/>
            </a:pPr>
            <a:endParaRPr lang="en-US" sz="1800" dirty="0"/>
          </a:p>
        </p:txBody>
      </p:sp>
    </p:spTree>
    <p:extLst>
      <p:ext uri="{BB962C8B-B14F-4D97-AF65-F5344CB8AC3E}">
        <p14:creationId xmlns:p14="http://schemas.microsoft.com/office/powerpoint/2010/main" val="199018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57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51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6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697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101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7104</TotalTime>
  <Words>2176</Words>
  <Application>Microsoft Office PowerPoint</Application>
  <PresentationFormat>On-screen Show (16:9)</PresentationFormat>
  <Paragraphs>133</Paragraphs>
  <Slides>18</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Video </vt:lpstr>
      <vt:lpstr>Criminal Charges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Apps for Parents</vt:lpstr>
      <vt:lpstr>PowerPoint Presentation</vt:lpstr>
      <vt:lpstr>Simon Sinek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Eastwood</dc:creator>
  <cp:lastModifiedBy>Amanda Torres</cp:lastModifiedBy>
  <cp:revision>479</cp:revision>
  <dcterms:created xsi:type="dcterms:W3CDTF">2012-12-05T19:21:16Z</dcterms:created>
  <dcterms:modified xsi:type="dcterms:W3CDTF">2020-09-24T15:31:11Z</dcterms:modified>
</cp:coreProperties>
</file>